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5"/>
  </p:notesMasterIdLst>
  <p:sldIdLst>
    <p:sldId id="259" r:id="rId3"/>
    <p:sldId id="260" r:id="rId4"/>
    <p:sldId id="258" r:id="rId5"/>
    <p:sldId id="284" r:id="rId6"/>
    <p:sldId id="289" r:id="rId7"/>
    <p:sldId id="295" r:id="rId8"/>
    <p:sldId id="293" r:id="rId9"/>
    <p:sldId id="291" r:id="rId10"/>
    <p:sldId id="290" r:id="rId11"/>
    <p:sldId id="292" r:id="rId12"/>
    <p:sldId id="296" r:id="rId13"/>
    <p:sldId id="294"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5">
          <p15:clr>
            <a:srgbClr val="A4A3A4"/>
          </p15:clr>
        </p15:guide>
        <p15:guide id="2" pos="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E22"/>
    <a:srgbClr val="FFCC00"/>
    <a:srgbClr val="FC9204"/>
    <a:srgbClr val="D2AA00"/>
    <a:srgbClr val="788FA8"/>
    <a:srgbClr val="5C9481"/>
    <a:srgbClr val="BC8344"/>
    <a:srgbClr val="FFCCCC"/>
    <a:srgbClr val="33006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31"/>
    <p:restoredTop sz="82975" autoAdjust="0"/>
  </p:normalViewPr>
  <p:slideViewPr>
    <p:cSldViewPr snapToGrid="0" snapToObjects="1" showGuides="1">
      <p:cViewPr varScale="1">
        <p:scale>
          <a:sx n="109" d="100"/>
          <a:sy n="109" d="100"/>
        </p:scale>
        <p:origin x="2184" y="102"/>
      </p:cViewPr>
      <p:guideLst>
        <p:guide orient="horz" pos="965"/>
        <p:guide pos="48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DB834D5-29E0-43F1-BE18-B32E40655F95}" type="datetimeFigureOut">
              <a:rPr lang="en-US" smtClean="0"/>
              <a:t>3/8/2019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FEC618D-EC9B-47AF-8806-A32CCBD719C3}" type="slidenum">
              <a:rPr lang="en-US" smtClean="0"/>
              <a:t>‹#›</a:t>
            </a:fld>
            <a:endParaRPr lang="en-US"/>
          </a:p>
        </p:txBody>
      </p:sp>
    </p:spTree>
    <p:extLst>
      <p:ext uri="{BB962C8B-B14F-4D97-AF65-F5344CB8AC3E}">
        <p14:creationId xmlns:p14="http://schemas.microsoft.com/office/powerpoint/2010/main" val="38892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Tania</a:t>
            </a:r>
          </a:p>
          <a:p>
            <a:r>
              <a:rPr lang="en-US" baseline="0" dirty="0" smtClean="0"/>
              <a:t>One of four lighting talks for the Provost Walking Tour</a:t>
            </a:r>
          </a:p>
        </p:txBody>
      </p:sp>
      <p:sp>
        <p:nvSpPr>
          <p:cNvPr id="4" name="Slide Number Placeholder 3"/>
          <p:cNvSpPr>
            <a:spLocks noGrp="1"/>
          </p:cNvSpPr>
          <p:nvPr>
            <p:ph type="sldNum" sz="quarter" idx="10"/>
          </p:nvPr>
        </p:nvSpPr>
        <p:spPr/>
        <p:txBody>
          <a:bodyPr/>
          <a:lstStyle/>
          <a:p>
            <a:fld id="{8FEC618D-EC9B-47AF-8806-A32CCBD719C3}" type="slidenum">
              <a:rPr lang="en-US" smtClean="0"/>
              <a:t>1</a:t>
            </a:fld>
            <a:endParaRPr lang="en-US"/>
          </a:p>
        </p:txBody>
      </p:sp>
    </p:spTree>
    <p:extLst>
      <p:ext uri="{BB962C8B-B14F-4D97-AF65-F5344CB8AC3E}">
        <p14:creationId xmlns:p14="http://schemas.microsoft.com/office/powerpoint/2010/main" val="96903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Leaf is a self-service tool which provides UW investigators with a user friendly interface for querying the electronic health system records within UW Medicine. Unlike other cohort discovery tools, Leaf interacts directly with live data from the electronic health system and can generate reports in real time. Electronic health system data can help investigators answer a variety of questions about patient populations including medical and demographic information, clinical processes, and department statistics.</a:t>
            </a:r>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11</a:t>
            </a:fld>
            <a:endParaRPr lang="en-US"/>
          </a:p>
        </p:txBody>
      </p:sp>
    </p:spTree>
    <p:extLst>
      <p:ext uri="{BB962C8B-B14F-4D97-AF65-F5344CB8AC3E}">
        <p14:creationId xmlns:p14="http://schemas.microsoft.com/office/powerpoint/2010/main" val="315974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a:p>
            <a:r>
              <a:rPr lang="en-US" dirty="0"/>
              <a:t>We are excited about third year and this</a:t>
            </a:r>
            <a:r>
              <a:rPr lang="en-US" baseline="0" dirty="0"/>
              <a:t> is a highlight of presentations and publications we have done to promote TRAIL. One of our highlights is creating a Virtual Reality primer for other health sciences library.</a:t>
            </a:r>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12</a:t>
            </a:fld>
            <a:endParaRPr lang="en-US"/>
          </a:p>
        </p:txBody>
      </p:sp>
    </p:spTree>
    <p:extLst>
      <p:ext uri="{BB962C8B-B14F-4D97-AF65-F5344CB8AC3E}">
        <p14:creationId xmlns:p14="http://schemas.microsoft.com/office/powerpoint/2010/main" val="238794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Tania</a:t>
            </a:r>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2</a:t>
            </a:fld>
            <a:endParaRPr lang="en-US"/>
          </a:p>
        </p:txBody>
      </p:sp>
    </p:spTree>
    <p:extLst>
      <p:ext uri="{BB962C8B-B14F-4D97-AF65-F5344CB8AC3E}">
        <p14:creationId xmlns:p14="http://schemas.microsoft.com/office/powerpoint/2010/main" val="1297062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a:p>
            <a:r>
              <a:rPr lang="en-US" dirty="0"/>
              <a:t>Kicked</a:t>
            </a:r>
            <a:r>
              <a:rPr lang="en-US" baseline="0" dirty="0"/>
              <a:t> off with a trail ribbon cutting ceremony and have progressed to year 3</a:t>
            </a:r>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3</a:t>
            </a:fld>
            <a:endParaRPr lang="en-US"/>
          </a:p>
        </p:txBody>
      </p:sp>
    </p:spTree>
    <p:extLst>
      <p:ext uri="{BB962C8B-B14F-4D97-AF65-F5344CB8AC3E}">
        <p14:creationId xmlns:p14="http://schemas.microsoft.com/office/powerpoint/2010/main" val="377177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Show the wide variety of location</a:t>
            </a:r>
          </a:p>
        </p:txBody>
      </p:sp>
      <p:sp>
        <p:nvSpPr>
          <p:cNvPr id="4" name="Slide Number Placeholder 3"/>
          <p:cNvSpPr>
            <a:spLocks noGrp="1"/>
          </p:cNvSpPr>
          <p:nvPr>
            <p:ph type="sldNum" sz="quarter" idx="10"/>
          </p:nvPr>
        </p:nvSpPr>
        <p:spPr/>
        <p:txBody>
          <a:bodyPr/>
          <a:lstStyle/>
          <a:p>
            <a:fld id="{8FEC618D-EC9B-47AF-8806-A32CCBD719C3}" type="slidenum">
              <a:rPr lang="en-US" smtClean="0"/>
              <a:t>4</a:t>
            </a:fld>
            <a:endParaRPr lang="en-US"/>
          </a:p>
        </p:txBody>
      </p:sp>
    </p:spTree>
    <p:extLst>
      <p:ext uri="{BB962C8B-B14F-4D97-AF65-F5344CB8AC3E}">
        <p14:creationId xmlns:p14="http://schemas.microsoft.com/office/powerpoint/2010/main" val="62152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p:txBody>
      </p:sp>
      <p:sp>
        <p:nvSpPr>
          <p:cNvPr id="4" name="Slide Number Placeholder 3"/>
          <p:cNvSpPr>
            <a:spLocks noGrp="1"/>
          </p:cNvSpPr>
          <p:nvPr>
            <p:ph type="sldNum" sz="quarter" idx="10"/>
          </p:nvPr>
        </p:nvSpPr>
        <p:spPr/>
        <p:txBody>
          <a:bodyPr/>
          <a:lstStyle/>
          <a:p>
            <a:fld id="{8FEC618D-EC9B-47AF-8806-A32CCBD719C3}" type="slidenum">
              <a:rPr lang="en-US" smtClean="0"/>
              <a:t>5</a:t>
            </a:fld>
            <a:endParaRPr lang="en-US"/>
          </a:p>
        </p:txBody>
      </p:sp>
    </p:spTree>
    <p:extLst>
      <p:ext uri="{BB962C8B-B14F-4D97-AF65-F5344CB8AC3E}">
        <p14:creationId xmlns:p14="http://schemas.microsoft.com/office/powerpoint/2010/main" val="6759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a:p>
            <a:r>
              <a:rPr lang="en-US" dirty="0"/>
              <a:t>We have clinicians come out to</a:t>
            </a:r>
            <a:r>
              <a:rPr lang="en-US" baseline="0" dirty="0"/>
              <a:t> the space to prepare for surgery by demo-</a:t>
            </a:r>
            <a:r>
              <a:rPr lang="en-US" baseline="0" dirty="0" err="1"/>
              <a:t>ing</a:t>
            </a:r>
            <a:r>
              <a:rPr lang="en-US" baseline="0" dirty="0"/>
              <a:t> a 3D heart</a:t>
            </a:r>
          </a:p>
          <a:p>
            <a:endParaRPr lang="en-US" baseline="0" dirty="0"/>
          </a:p>
          <a:p>
            <a:r>
              <a:rPr lang="en-US" dirty="0"/>
              <a:t>https://hsl.uw.edu/trail/media/</a:t>
            </a:r>
          </a:p>
        </p:txBody>
      </p:sp>
      <p:sp>
        <p:nvSpPr>
          <p:cNvPr id="4" name="Slide Number Placeholder 3"/>
          <p:cNvSpPr>
            <a:spLocks noGrp="1"/>
          </p:cNvSpPr>
          <p:nvPr>
            <p:ph type="sldNum" sz="quarter" idx="10"/>
          </p:nvPr>
        </p:nvSpPr>
        <p:spPr/>
        <p:txBody>
          <a:bodyPr/>
          <a:lstStyle/>
          <a:p>
            <a:fld id="{8FEC618D-EC9B-47AF-8806-A32CCBD719C3}" type="slidenum">
              <a:rPr lang="en-US" smtClean="0"/>
              <a:t>7</a:t>
            </a:fld>
            <a:endParaRPr lang="en-US"/>
          </a:p>
        </p:txBody>
      </p:sp>
    </p:spTree>
    <p:extLst>
      <p:ext uri="{BB962C8B-B14F-4D97-AF65-F5344CB8AC3E}">
        <p14:creationId xmlns:p14="http://schemas.microsoft.com/office/powerpoint/2010/main" val="175606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a:t>
            </a:r>
          </a:p>
          <a:p>
            <a:endParaRPr lang="en-US" dirty="0"/>
          </a:p>
          <a:p>
            <a:r>
              <a:rPr lang="en-US" dirty="0"/>
              <a:t>Impacts the community</a:t>
            </a:r>
          </a:p>
        </p:txBody>
      </p:sp>
      <p:sp>
        <p:nvSpPr>
          <p:cNvPr id="4" name="Slide Number Placeholder 3"/>
          <p:cNvSpPr>
            <a:spLocks noGrp="1"/>
          </p:cNvSpPr>
          <p:nvPr>
            <p:ph type="sldNum" sz="quarter" idx="10"/>
          </p:nvPr>
        </p:nvSpPr>
        <p:spPr/>
        <p:txBody>
          <a:bodyPr/>
          <a:lstStyle/>
          <a:p>
            <a:fld id="{8FEC618D-EC9B-47AF-8806-A32CCBD719C3}" type="slidenum">
              <a:rPr lang="en-US" smtClean="0"/>
              <a:t>8</a:t>
            </a:fld>
            <a:endParaRPr lang="en-US"/>
          </a:p>
        </p:txBody>
      </p:sp>
    </p:spTree>
    <p:extLst>
      <p:ext uri="{BB962C8B-B14F-4D97-AF65-F5344CB8AC3E}">
        <p14:creationId xmlns:p14="http://schemas.microsoft.com/office/powerpoint/2010/main" val="39020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9</a:t>
            </a:fld>
            <a:endParaRPr lang="en-US"/>
          </a:p>
        </p:txBody>
      </p:sp>
    </p:spTree>
    <p:extLst>
      <p:ext uri="{BB962C8B-B14F-4D97-AF65-F5344CB8AC3E}">
        <p14:creationId xmlns:p14="http://schemas.microsoft.com/office/powerpoint/2010/main" val="227068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C618D-EC9B-47AF-8806-A32CCBD719C3}" type="slidenum">
              <a:rPr lang="en-US" smtClean="0"/>
              <a:t>10</a:t>
            </a:fld>
            <a:endParaRPr lang="en-US"/>
          </a:p>
        </p:txBody>
      </p:sp>
    </p:spTree>
    <p:extLst>
      <p:ext uri="{BB962C8B-B14F-4D97-AF65-F5344CB8AC3E}">
        <p14:creationId xmlns:p14="http://schemas.microsoft.com/office/powerpoint/2010/main" val="180675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547091"/>
            <a:ext cx="6972300" cy="2641756"/>
          </a:xfrm>
          <a:prstGeom prst="rect">
            <a:avLst/>
          </a:prstGeom>
          <a:ln>
            <a:noFill/>
          </a:ln>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4" name="Picture 3" descr="Wordmark_center_Purple_HEX.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039" y="1269313"/>
            <a:ext cx="2425295" cy="163374"/>
          </a:xfrm>
          <a:prstGeom prst="rect">
            <a:avLst/>
          </a:prstGeom>
        </p:spPr>
      </p:pic>
      <p:pic>
        <p:nvPicPr>
          <p:cNvPr id="13" name="Picture 12"/>
          <p:cNvPicPr>
            <a:picLocks noChangeAspect="1"/>
          </p:cNvPicPr>
          <p:nvPr userDrawn="1"/>
        </p:nvPicPr>
        <p:blipFill>
          <a:blip r:embed="rId4"/>
          <a:stretch>
            <a:fillRect/>
          </a:stretch>
        </p:blipFill>
        <p:spPr>
          <a:xfrm>
            <a:off x="792039" y="4885528"/>
            <a:ext cx="1495448" cy="130555"/>
          </a:xfrm>
          <a:prstGeom prst="rect">
            <a:avLst/>
          </a:prstGeom>
        </p:spPr>
      </p:pic>
      <p:sp>
        <p:nvSpPr>
          <p:cNvPr id="2" name="TextBox 1"/>
          <p:cNvSpPr txBox="1"/>
          <p:nvPr userDrawn="1"/>
        </p:nvSpPr>
        <p:spPr>
          <a:xfrm>
            <a:off x="478971" y="6154057"/>
            <a:ext cx="529772" cy="38462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9025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4B2E83"/>
                </a:solidFill>
                <a:latin typeface="Open Sans"/>
                <a:cs typeface="Open Sans"/>
              </a:defRPr>
            </a:lvl1pPr>
            <a:lvl2pPr>
              <a:defRPr sz="2000" b="0" i="0" baseline="0">
                <a:solidFill>
                  <a:srgbClr val="4B2E83"/>
                </a:solidFill>
                <a:latin typeface="Open Sans"/>
                <a:cs typeface="Open Sans"/>
              </a:defRPr>
            </a:lvl2pPr>
            <a:lvl3pPr marL="1143000" indent="-228600">
              <a:buSzPct val="100000"/>
              <a:buFont typeface="Lucida Grande"/>
              <a:buChar char="&gt;"/>
              <a:defRPr sz="1800" b="0" i="0" baseline="0">
                <a:solidFill>
                  <a:srgbClr val="4B2E83"/>
                </a:solidFill>
                <a:latin typeface="Open Sans"/>
                <a:cs typeface="Open Sans"/>
              </a:defRPr>
            </a:lvl3pPr>
            <a:lvl4pPr>
              <a:defRPr sz="1600" b="0" i="0" baseline="0">
                <a:solidFill>
                  <a:srgbClr val="4B2E83"/>
                </a:solidFill>
                <a:latin typeface="Open Sans"/>
                <a:cs typeface="Open Sans"/>
              </a:defRPr>
            </a:lvl4pPr>
            <a:lvl5pPr marL="2057400" indent="-228600">
              <a:buFont typeface="Lucida Grande"/>
              <a:buChar char="&gt;"/>
              <a:defRPr sz="1400" b="0" i="0" baseline="0">
                <a:solidFill>
                  <a:srgbClr val="4B2E83"/>
                </a:solidFill>
                <a:latin typeface="Open Sans"/>
                <a:cs typeface="Open Sans"/>
              </a:defRPr>
            </a:lvl5pPr>
          </a:lstStyle>
          <a:p>
            <a:pPr lvl="0"/>
            <a:r>
              <a:rPr lang="en-US" dirty="0"/>
              <a:t>Content here (Open Sans, 24 pt.)</a:t>
            </a:r>
          </a:p>
          <a:p>
            <a:pPr lvl="1"/>
            <a:r>
              <a:rPr lang="en-US" dirty="0"/>
              <a:t>Second level (Open Sans, 20)</a:t>
            </a:r>
          </a:p>
          <a:p>
            <a:pPr lvl="2"/>
            <a:r>
              <a:rPr lang="en-US" dirty="0"/>
              <a:t>Third level (Open Sans, 18)</a:t>
            </a:r>
          </a:p>
          <a:p>
            <a:pPr lvl="3"/>
            <a:r>
              <a:rPr lang="en-US" dirty="0"/>
              <a:t>Fourth level (Open Sans, 16)</a:t>
            </a:r>
          </a:p>
          <a:p>
            <a:pPr lvl="4"/>
            <a:r>
              <a:rPr lang="en-US" dirty="0"/>
              <a:t>Fifth level (Open Sans,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9464" y="1384924"/>
            <a:ext cx="789558" cy="68929"/>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rgbClr val="4B2E83"/>
                </a:solidFill>
                <a:latin typeface="Open Sans"/>
                <a:cs typeface="Open Sans"/>
              </a:defRPr>
            </a:lvl1pPr>
            <a:lvl2pPr>
              <a:defRPr sz="2000" b="0" i="0" baseline="0">
                <a:solidFill>
                  <a:srgbClr val="4B2E83"/>
                </a:solidFill>
                <a:latin typeface="Open Sans"/>
                <a:cs typeface="Open Sans"/>
              </a:defRPr>
            </a:lvl2pPr>
            <a:lvl3pPr marL="1143000" indent="-228600">
              <a:buSzPct val="100000"/>
              <a:buFont typeface="Lucida Grande"/>
              <a:buChar char="&gt;"/>
              <a:defRPr sz="1800" b="0" i="0" baseline="0">
                <a:solidFill>
                  <a:srgbClr val="4B2E83"/>
                </a:solidFill>
                <a:latin typeface="Open Sans"/>
                <a:cs typeface="Open Sans"/>
              </a:defRPr>
            </a:lvl3pPr>
            <a:lvl4pPr>
              <a:defRPr sz="1600" b="0" i="0" baseline="0">
                <a:solidFill>
                  <a:srgbClr val="4B2E83"/>
                </a:solidFill>
                <a:latin typeface="Open Sans"/>
                <a:cs typeface="Open Sans"/>
              </a:defRPr>
            </a:lvl4pPr>
            <a:lvl5pPr marL="2057400" indent="-228600">
              <a:buFont typeface="Lucida Grande"/>
              <a:buChar char="&gt;"/>
              <a:defRPr sz="1400" b="0" i="0" baseline="0">
                <a:solidFill>
                  <a:srgbClr val="4B2E83"/>
                </a:solidFill>
                <a:latin typeface="Open Sans"/>
                <a:cs typeface="Open Sans"/>
              </a:defRPr>
            </a:lvl5pPr>
          </a:lstStyle>
          <a:p>
            <a:pPr lvl="0"/>
            <a:r>
              <a:rPr lang="en-US" dirty="0"/>
              <a:t>Bulleted content here (Open Sans, 24 pt.)</a:t>
            </a:r>
          </a:p>
          <a:p>
            <a:pPr lvl="1"/>
            <a:r>
              <a:rPr lang="en-US" dirty="0"/>
              <a:t>Second level (Open Sans, 20)</a:t>
            </a:r>
          </a:p>
          <a:p>
            <a:pPr lvl="2"/>
            <a:r>
              <a:rPr lang="en-US" dirty="0"/>
              <a:t>Third level (Open Sans, 18)</a:t>
            </a:r>
          </a:p>
          <a:p>
            <a:pPr lvl="3"/>
            <a:r>
              <a:rPr lang="en-US" dirty="0"/>
              <a:t>Fourth level (Open Sans, 16)</a:t>
            </a:r>
          </a:p>
          <a:p>
            <a:pPr lvl="4"/>
            <a:r>
              <a:rPr lang="en-US" dirty="0"/>
              <a:t>Fifth level (Open Sans, 14)</a:t>
            </a:r>
          </a:p>
        </p:txBody>
      </p:sp>
      <p:pic>
        <p:nvPicPr>
          <p:cNvPr id="9" name="Picture 8"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9464" y="1384924"/>
            <a:ext cx="789558" cy="68929"/>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E8D3A2"/>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8" name="Picture 7"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p:cNvPicPr>
            <a:picLocks noChangeAspect="1"/>
          </p:cNvPicPr>
          <p:nvPr userDrawn="1"/>
        </p:nvPicPr>
        <p:blipFill>
          <a:blip r:embed="rId3"/>
          <a:stretch>
            <a:fillRect/>
          </a:stretch>
        </p:blipFill>
        <p:spPr>
          <a:xfrm>
            <a:off x="779464" y="1384924"/>
            <a:ext cx="789558" cy="68929"/>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a:lvl1pPr>
          </a:lstStyle>
          <a:p>
            <a:fld id="{8A2155A5-91EA-45CE-B029-F1BD96DAFA33}" type="slidenum">
              <a:rPr lang="en-US" smtClean="0"/>
              <a:pPr/>
              <a:t>‹#›</a:t>
            </a:fld>
            <a:endParaRPr lang="en-US" dirty="0"/>
          </a:p>
        </p:txBody>
      </p:sp>
    </p:spTree>
    <p:extLst>
      <p:ext uri="{BB962C8B-B14F-4D97-AF65-F5344CB8AC3E}">
        <p14:creationId xmlns:p14="http://schemas.microsoft.com/office/powerpoint/2010/main" val="410339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531938"/>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4173694"/>
            <a:ext cx="1600200" cy="139700"/>
          </a:xfrm>
          <a:prstGeom prst="rect">
            <a:avLst/>
          </a:prstGeom>
        </p:spPr>
      </p:pic>
      <p:pic>
        <p:nvPicPr>
          <p:cNvPr id="8" name="Picture 7" descr="W Logo_Purple_2685_HEX.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descr="Wordmark_center_Purple_HEX.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92039" y="1269313"/>
            <a:ext cx="2425295" cy="16337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40"/>
            <a:ext cx="8197114" cy="3117862"/>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10" name="Picture 9"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2" name="Picture 11"/>
          <p:cNvPicPr>
            <a:picLocks noChangeAspect="1"/>
          </p:cNvPicPr>
          <p:nvPr userDrawn="1"/>
        </p:nvPicPr>
        <p:blipFill>
          <a:blip r:embed="rId3"/>
          <a:stretch>
            <a:fillRect/>
          </a:stretch>
        </p:blipFill>
        <p:spPr>
          <a:xfrm>
            <a:off x="774700" y="1384031"/>
            <a:ext cx="789561" cy="68930"/>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6"/>
            <a:ext cx="8196210" cy="370137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Bulleted 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11" name="Picture 10"/>
          <p:cNvPicPr>
            <a:picLocks noChangeAspect="1"/>
          </p:cNvPicPr>
          <p:nvPr userDrawn="1"/>
        </p:nvPicPr>
        <p:blipFill>
          <a:blip r:embed="rId3"/>
          <a:stretch>
            <a:fillRect/>
          </a:stretch>
        </p:blipFill>
        <p:spPr>
          <a:xfrm>
            <a:off x="774700" y="1384031"/>
            <a:ext cx="789561" cy="6893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3656655"/>
          </a:xfrm>
          <a:prstGeom prst="rect">
            <a:avLst/>
          </a:prstGeom>
        </p:spPr>
        <p:txBody>
          <a:bodyPr>
            <a:normAutofit/>
          </a:bodyPr>
          <a:lstStyle>
            <a:lvl1pPr marL="0" indent="0">
              <a:buNone/>
              <a:defRPr sz="2400" b="0" i="1" baseline="0">
                <a:solidFill>
                  <a:srgbClr val="4B2E83"/>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6" name="Picture 5" descr="AngleBackground_gold_RGB.png"/>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047" t="2698" r="20731" b="93348"/>
          <a:stretch/>
        </p:blipFill>
        <p:spPr>
          <a:xfrm>
            <a:off x="182446" y="-3060701"/>
            <a:ext cx="9367953" cy="479735"/>
          </a:xfrm>
          <a:prstGeom prst="rect">
            <a:avLst/>
          </a:prstGeom>
        </p:spPr>
      </p:pic>
      <p:pic>
        <p:nvPicPr>
          <p:cNvPr id="8" name="Picture 7" descr="W Logo_Purple_2685_HEX.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5710428"/>
            <a:ext cx="1371600" cy="923544"/>
          </a:xfrm>
          <a:prstGeom prst="rect">
            <a:avLst/>
          </a:prstGeom>
        </p:spPr>
      </p:pic>
      <p:pic>
        <p:nvPicPr>
          <p:cNvPr id="9" name="Picture 8"/>
          <p:cNvPicPr>
            <a:picLocks noChangeAspect="1"/>
          </p:cNvPicPr>
          <p:nvPr userDrawn="1"/>
        </p:nvPicPr>
        <p:blipFill>
          <a:blip r:embed="rId4"/>
          <a:stretch>
            <a:fillRect/>
          </a:stretch>
        </p:blipFill>
        <p:spPr>
          <a:xfrm>
            <a:off x="774700" y="1384031"/>
            <a:ext cx="789561" cy="6893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RainAngle-7502.png"/>
          <p:cNvPicPr>
            <a:picLocks noChangeAspect="1"/>
          </p:cNvPicPr>
          <p:nvPr userDrawn="1"/>
        </p:nvPicPr>
        <p:blipFill rotWithShape="1">
          <a:blip r:embed="rId7" cstate="screen">
            <a:extLst>
              <a:ext uri="{28A0092B-C50C-407E-A947-70E740481C1C}">
                <a14:useLocalDpi xmlns:a14="http://schemas.microsoft.com/office/drawing/2010/main" val="0"/>
              </a:ext>
            </a:extLst>
          </a:blip>
          <a:srcRect l="22002" t="9712" r="21821" b="88695"/>
          <a:stretch/>
        </p:blipFill>
        <p:spPr>
          <a:xfrm>
            <a:off x="0" y="0"/>
            <a:ext cx="9144000" cy="198438"/>
          </a:xfrm>
          <a:prstGeom prst="rect">
            <a:avLst/>
          </a:prstGeom>
        </p:spPr>
      </p:pic>
    </p:spTree>
    <p:extLst>
      <p:ext uri="{BB962C8B-B14F-4D97-AF65-F5344CB8AC3E}">
        <p14:creationId xmlns:p14="http://schemas.microsoft.com/office/powerpoint/2010/main" val="38264963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66"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descr="RainAngle-7502.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l="22002" t="9712" r="21821" b="88695"/>
          <a:stretch/>
        </p:blipFill>
        <p:spPr>
          <a:xfrm>
            <a:off x="0" y="0"/>
            <a:ext cx="9144000" cy="198438"/>
          </a:xfrm>
          <a:prstGeom prst="rect">
            <a:avLst/>
          </a:prstGeom>
        </p:spPr>
      </p:pic>
      <p:sp>
        <p:nvSpPr>
          <p:cNvPr id="3" name="TextBox 2"/>
          <p:cNvSpPr txBox="1"/>
          <p:nvPr userDrawn="1"/>
        </p:nvSpPr>
        <p:spPr>
          <a:xfrm>
            <a:off x="319314" y="6400800"/>
            <a:ext cx="471715" cy="369332"/>
          </a:xfrm>
          <a:prstGeom prst="rect">
            <a:avLst/>
          </a:prstGeom>
          <a:noFill/>
        </p:spPr>
        <p:txBody>
          <a:bodyPr wrap="square" rtlCol="0">
            <a:spAutoFit/>
          </a:bodyPr>
          <a:lstStyle/>
          <a:p>
            <a:fld id="{34B94248-5E6E-4E33-BF5C-6787A81F4E97}" type="slidenum">
              <a:rPr lang="en-US" smtClean="0"/>
              <a:t>‹#›</a:t>
            </a:fld>
            <a:endParaRPr lang="en-US" dirty="0"/>
          </a:p>
        </p:txBody>
      </p:sp>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cvent.com/events/2017-group-on-business-affairs-group-on-institutional-planning-and-group-on-information-resources-jo/agenda-3b6cf2f32ee441c39c915e1ca2bd8efe.aspx" TargetMode="External"/><Relationship Id="rId7" Type="http://schemas.openxmlformats.org/officeDocument/2006/relationships/hyperlink" Target="https://doi.org/10.5195/jmla.2018.319"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pnc-mla.wildapricot.org/page-1681922" TargetMode="External"/><Relationship Id="rId5" Type="http://schemas.openxmlformats.org/officeDocument/2006/relationships/hyperlink" Target="https://www.ecampusnews.com/featured/featured-on-ecampus-news/university-of-washington-lab/" TargetMode="External"/><Relationship Id="rId4" Type="http://schemas.openxmlformats.org/officeDocument/2006/relationships/hyperlink" Target="https://doi.org/10.7191/jeslib.2018.113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g"/><Relationship Id="rId9"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ideo" Target="https://www.youtube.com/embed/tQt7uWcdIVg" TargetMode="Externa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64200" y="1893878"/>
            <a:ext cx="7920580" cy="3565755"/>
          </a:xfrm>
        </p:spPr>
        <p:txBody>
          <a:bodyPr>
            <a:normAutofit fontScale="40000" lnSpcReduction="20000"/>
          </a:bodyPr>
          <a:lstStyle/>
          <a:p>
            <a:r>
              <a:rPr lang="en-US" sz="8800" b="1" dirty="0">
                <a:latin typeface="Open Sans" panose="020B0606030504020204" pitchFamily="34" charset="0"/>
                <a:ea typeface="Open Sans" panose="020B0606030504020204" pitchFamily="34" charset="0"/>
                <a:cs typeface="Open Sans" panose="020B0606030504020204" pitchFamily="34" charset="0"/>
              </a:rPr>
              <a:t>Advancing Research: </a:t>
            </a:r>
          </a:p>
          <a:p>
            <a:r>
              <a:rPr lang="en-US" sz="8800" b="1" dirty="0">
                <a:latin typeface="Open Sans" panose="020B0606030504020204" pitchFamily="34" charset="0"/>
                <a:ea typeface="Open Sans" panose="020B0606030504020204" pitchFamily="34" charset="0"/>
                <a:cs typeface="Open Sans" panose="020B0606030504020204" pitchFamily="34" charset="0"/>
              </a:rPr>
              <a:t>Translational Research and Information Lab (TRAIL)</a:t>
            </a:r>
            <a:endParaRPr lang="en-US" sz="8600" b="1" dirty="0">
              <a:latin typeface="Uni Sans Regular" panose="00000500000000000000" pitchFamily="50" charset="0"/>
              <a:cs typeface="Times New Roman" panose="02020603050405020304" pitchFamily="18" charset="0"/>
            </a:endParaRPr>
          </a:p>
          <a:p>
            <a:pPr>
              <a:lnSpc>
                <a:spcPct val="120000"/>
              </a:lnSpc>
              <a:spcBef>
                <a:spcPts val="0"/>
              </a:spcBef>
            </a:pPr>
            <a:r>
              <a:rPr lang="en-US" sz="4000" dirty="0">
                <a:latin typeface="Encode Sans Normal Black" panose="02000000000000000000" pitchFamily="2" charset="0"/>
                <a:cs typeface="Times New Roman" panose="02020603050405020304" pitchFamily="18" charset="0"/>
              </a:rPr>
              <a:t/>
            </a:r>
            <a:br>
              <a:rPr lang="en-US" sz="4000" dirty="0">
                <a:latin typeface="Encode Sans Normal Black" panose="02000000000000000000" pitchFamily="2" charset="0"/>
                <a:cs typeface="Times New Roman" panose="02020603050405020304" pitchFamily="18" charset="0"/>
              </a:rPr>
            </a:br>
            <a:r>
              <a:rPr lang="en-US" sz="3800" b="1" dirty="0" smtClean="0">
                <a:latin typeface="Uni Sans Regular" panose="00000500000000000000" pitchFamily="50" charset="0"/>
                <a:cs typeface="Times New Roman" panose="02020603050405020304" pitchFamily="18" charset="0"/>
              </a:rPr>
              <a:t>Tania Bardyn, MLIS, AHIP</a:t>
            </a:r>
          </a:p>
          <a:p>
            <a:pPr>
              <a:lnSpc>
                <a:spcPct val="120000"/>
              </a:lnSpc>
              <a:spcBef>
                <a:spcPts val="0"/>
              </a:spcBef>
            </a:pPr>
            <a:r>
              <a:rPr lang="en-US" sz="3800" b="1" dirty="0" smtClean="0">
                <a:latin typeface="Uni Sans Regular" panose="00000500000000000000" pitchFamily="50" charset="0"/>
                <a:cs typeface="Times New Roman" panose="02020603050405020304" pitchFamily="18" charset="0"/>
              </a:rPr>
              <a:t>Associate Dean of UW Libraries</a:t>
            </a:r>
          </a:p>
          <a:p>
            <a:pPr>
              <a:lnSpc>
                <a:spcPct val="120000"/>
              </a:lnSpc>
              <a:spcBef>
                <a:spcPts val="0"/>
              </a:spcBef>
            </a:pPr>
            <a:r>
              <a:rPr lang="en-US" sz="3800" b="1" dirty="0" smtClean="0">
                <a:latin typeface="Uni Sans Regular" panose="00000500000000000000" pitchFamily="50" charset="0"/>
                <a:cs typeface="Times New Roman" panose="02020603050405020304" pitchFamily="18" charset="0"/>
              </a:rPr>
              <a:t>Director of UW Health Sciences Library</a:t>
            </a:r>
          </a:p>
          <a:p>
            <a:pPr>
              <a:lnSpc>
                <a:spcPct val="120000"/>
              </a:lnSpc>
              <a:spcBef>
                <a:spcPts val="0"/>
              </a:spcBef>
            </a:pPr>
            <a:endParaRPr lang="en-US" sz="4000" dirty="0">
              <a:latin typeface="Encode Sans Normal Black" panose="02000000000000000000" pitchFamily="2" charset="0"/>
              <a:cs typeface="Times New Roman" panose="02020603050405020304" pitchFamily="18" charset="0"/>
            </a:endParaRPr>
          </a:p>
          <a:p>
            <a:pPr>
              <a:lnSpc>
                <a:spcPct val="120000"/>
              </a:lnSpc>
              <a:spcBef>
                <a:spcPts val="0"/>
              </a:spcBef>
            </a:pPr>
            <a:endParaRPr lang="en-US" sz="4800" b="1" dirty="0" smtClean="0">
              <a:latin typeface="Uni Sans Regular" panose="00000500000000000000" pitchFamily="50" charset="0"/>
              <a:ea typeface="Open Sans" panose="020B0606030504020204" pitchFamily="34" charset="0"/>
              <a:cs typeface="Open Sans" panose="020B0606030504020204" pitchFamily="34" charset="0"/>
            </a:endParaRPr>
          </a:p>
          <a:p>
            <a:pPr>
              <a:lnSpc>
                <a:spcPct val="120000"/>
              </a:lnSpc>
              <a:spcBef>
                <a:spcPts val="0"/>
              </a:spcBef>
            </a:pPr>
            <a:r>
              <a:rPr lang="en-US" sz="3800" b="1" dirty="0" smtClean="0">
                <a:latin typeface="Uni Sans Regular" panose="00000500000000000000" pitchFamily="50" charset="0"/>
                <a:ea typeface="Open Sans" panose="020B0606030504020204" pitchFamily="34" charset="0"/>
                <a:cs typeface="Open Sans" panose="020B0606030504020204" pitchFamily="34" charset="0"/>
              </a:rPr>
              <a:t>Emily </a:t>
            </a:r>
            <a:r>
              <a:rPr lang="en-US" sz="3800" b="1" dirty="0">
                <a:latin typeface="Uni Sans Regular" panose="00000500000000000000" pitchFamily="50" charset="0"/>
                <a:ea typeface="Open Sans" panose="020B0606030504020204" pitchFamily="34" charset="0"/>
                <a:cs typeface="Open Sans" panose="020B0606030504020204" pitchFamily="34" charset="0"/>
              </a:rPr>
              <a:t>Patridge</a:t>
            </a:r>
            <a:r>
              <a:rPr lang="en-US" sz="3800" dirty="0">
                <a:latin typeface="Uni Sans Regular" panose="00000500000000000000" pitchFamily="50" charset="0"/>
                <a:ea typeface="Open Sans" panose="020B0606030504020204" pitchFamily="34" charset="0"/>
                <a:cs typeface="Open Sans" panose="020B0606030504020204" pitchFamily="34" charset="0"/>
              </a:rPr>
              <a:t>, MLS, AHIP</a:t>
            </a:r>
          </a:p>
          <a:p>
            <a:pPr>
              <a:lnSpc>
                <a:spcPct val="120000"/>
              </a:lnSpc>
              <a:spcBef>
                <a:spcPts val="0"/>
              </a:spcBef>
            </a:pPr>
            <a:r>
              <a:rPr lang="en-US" sz="3800" dirty="0">
                <a:latin typeface="Uni Sans Regular" panose="00000500000000000000" pitchFamily="50" charset="0"/>
                <a:ea typeface="Open Sans" panose="020B0606030504020204" pitchFamily="34" charset="0"/>
                <a:cs typeface="Open Sans" panose="020B0606030504020204" pitchFamily="34" charset="0"/>
              </a:rPr>
              <a:t>Assistant Director of Clinical Research and Data Services</a:t>
            </a:r>
          </a:p>
          <a:p>
            <a:pPr>
              <a:lnSpc>
                <a:spcPct val="120000"/>
              </a:lnSpc>
              <a:spcBef>
                <a:spcPts val="0"/>
              </a:spcBef>
            </a:pPr>
            <a:endParaRPr lang="en-US" sz="4800" dirty="0">
              <a:latin typeface="Uni Sans Regular" panose="00000500000000000000" pitchFamily="50" charset="0"/>
              <a:ea typeface="Open Sans" panose="020B0606030504020204" pitchFamily="34" charset="0"/>
              <a:cs typeface="Open Sans" panose="020B0606030504020204" pitchFamily="34" charset="0"/>
            </a:endParaRPr>
          </a:p>
          <a:p>
            <a:pPr>
              <a:lnSpc>
                <a:spcPct val="120000"/>
              </a:lnSpc>
              <a:spcBef>
                <a:spcPts val="0"/>
              </a:spcBef>
            </a:pPr>
            <a:endParaRPr lang="en-US" sz="4800" dirty="0">
              <a:latin typeface="Uni Sans Regular" panose="000005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347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Real Life Example – SCOUTS Study </a:t>
            </a:r>
          </a:p>
        </p:txBody>
      </p:sp>
      <p:sp>
        <p:nvSpPr>
          <p:cNvPr id="3" name="Text Placeholder 2"/>
          <p:cNvSpPr>
            <a:spLocks noGrp="1"/>
          </p:cNvSpPr>
          <p:nvPr>
            <p:ph type="body" sz="quarter" idx="11"/>
          </p:nvPr>
        </p:nvSpPr>
        <p:spPr>
          <a:xfrm>
            <a:off x="659304" y="1736726"/>
            <a:ext cx="8484695" cy="3701376"/>
          </a:xfrm>
        </p:spPr>
        <p:txBody>
          <a:bodyPr/>
          <a:lstStyle/>
          <a:p>
            <a:r>
              <a:rPr lang="en-US" dirty="0"/>
              <a:t>Neurologist at HMC</a:t>
            </a:r>
          </a:p>
          <a:p>
            <a:r>
              <a:rPr lang="en-US" dirty="0"/>
              <a:t>Looking at CPAP effects in stroke patients</a:t>
            </a:r>
          </a:p>
          <a:p>
            <a:r>
              <a:rPr lang="en-US" dirty="0"/>
              <a:t>No funding initially for pilot</a:t>
            </a:r>
          </a:p>
          <a:p>
            <a:r>
              <a:rPr lang="en-US" dirty="0"/>
              <a:t>Doing data entry in excel</a:t>
            </a:r>
          </a:p>
          <a:p>
            <a:r>
              <a:rPr lang="en-US" dirty="0"/>
              <a:t>Switch to REDCap</a:t>
            </a:r>
          </a:p>
          <a:p>
            <a:pPr lvl="1"/>
            <a:r>
              <a:rPr lang="en-US" dirty="0"/>
              <a:t>Allowed for 35 participants to be captured</a:t>
            </a:r>
          </a:p>
          <a:p>
            <a:endParaRPr lang="en-US" dirty="0"/>
          </a:p>
          <a:p>
            <a:r>
              <a:rPr lang="en-US" dirty="0"/>
              <a:t>Allowed him to capture enough solid data to apply for a grant</a:t>
            </a:r>
          </a:p>
          <a:p>
            <a:r>
              <a:rPr lang="en-US" dirty="0"/>
              <a:t>End result: Got awarded the grant for follow-up study</a:t>
            </a:r>
          </a:p>
          <a:p>
            <a:pPr lvl="1"/>
            <a:r>
              <a:rPr lang="en-US" dirty="0"/>
              <a:t>Refined study to include 90 participants</a:t>
            </a:r>
          </a:p>
        </p:txBody>
      </p:sp>
    </p:spTree>
    <p:extLst>
      <p:ext uri="{BB962C8B-B14F-4D97-AF65-F5344CB8AC3E}">
        <p14:creationId xmlns:p14="http://schemas.microsoft.com/office/powerpoint/2010/main" val="341190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Upcoming Tool - Leaf</a:t>
            </a:r>
            <a:endParaRPr lang="en-US" dirty="0"/>
          </a:p>
        </p:txBody>
      </p:sp>
      <p:pic>
        <p:nvPicPr>
          <p:cNvPr id="4" name="Picture 3"/>
          <p:cNvPicPr>
            <a:picLocks noChangeAspect="1"/>
          </p:cNvPicPr>
          <p:nvPr/>
        </p:nvPicPr>
        <p:blipFill>
          <a:blip r:embed="rId3"/>
          <a:stretch>
            <a:fillRect/>
          </a:stretch>
        </p:blipFill>
        <p:spPr>
          <a:xfrm>
            <a:off x="0" y="1766454"/>
            <a:ext cx="9144000" cy="3709786"/>
          </a:xfrm>
          <a:prstGeom prst="rect">
            <a:avLst/>
          </a:prstGeom>
        </p:spPr>
      </p:pic>
    </p:spTree>
    <p:extLst>
      <p:ext uri="{BB962C8B-B14F-4D97-AF65-F5344CB8AC3E}">
        <p14:creationId xmlns:p14="http://schemas.microsoft.com/office/powerpoint/2010/main" val="343737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Selected TRAIL </a:t>
            </a:r>
            <a:r>
              <a:rPr lang="en-US" dirty="0"/>
              <a:t>Bibliography</a:t>
            </a:r>
          </a:p>
        </p:txBody>
      </p:sp>
      <p:sp>
        <p:nvSpPr>
          <p:cNvPr id="3" name="Text Placeholder 2"/>
          <p:cNvSpPr>
            <a:spLocks noGrp="1"/>
          </p:cNvSpPr>
          <p:nvPr>
            <p:ph type="body" sz="quarter" idx="11"/>
          </p:nvPr>
        </p:nvSpPr>
        <p:spPr>
          <a:xfrm>
            <a:off x="71925" y="1632956"/>
            <a:ext cx="8784494" cy="4823872"/>
          </a:xfrm>
        </p:spPr>
        <p:txBody>
          <a:bodyPr/>
          <a:lstStyle/>
          <a:p>
            <a:r>
              <a:rPr lang="en-US" sz="1200" dirty="0"/>
              <a:t>Bardyn T, Mooney S, </a:t>
            </a:r>
            <a:r>
              <a:rPr lang="en-US" sz="1200" dirty="0" err="1"/>
              <a:t>Patridge</a:t>
            </a:r>
            <a:r>
              <a:rPr lang="en-US" sz="1200" dirty="0"/>
              <a:t> E, </a:t>
            </a:r>
            <a:r>
              <a:rPr lang="en-US" sz="1200" dirty="0" err="1"/>
              <a:t>Ruhl</a:t>
            </a:r>
            <a:r>
              <a:rPr lang="en-US" sz="1200" dirty="0"/>
              <a:t> D. Information Resources/Translational Research/Library convergence: The newly emerging collaboration lab model called the Translational Research and Information Lab (TRAIL). Paper presented at: Association of Academic Medical Colleges (AAMC) 2017 Group on Business Affairs/Group on Institutional Planning (GBA/GIP) / Group on Information Resources (GIR) Joint Spring Meeting; May 10, 2017; Atlanta, GA. </a:t>
            </a:r>
            <a:r>
              <a:rPr lang="en-US" sz="1200" dirty="0">
                <a:hlinkClick r:id="rId3"/>
              </a:rPr>
              <a:t>http://www.cvent.com/events/2017-group-on-business-affairs-group-on-institutional-planning-and-group-on-information-resources-jo/agenda-3b6cf2f32ee441c39c915e1ca2bd8efe.aspx</a:t>
            </a:r>
            <a:r>
              <a:rPr lang="en-US" sz="1200" dirty="0"/>
              <a:t>. Accessed January 18, 2018.</a:t>
            </a:r>
          </a:p>
          <a:p>
            <a:r>
              <a:rPr lang="en-US" sz="1200" dirty="0" smtClean="0"/>
              <a:t>Bardyn</a:t>
            </a:r>
            <a:r>
              <a:rPr lang="en-US" sz="1200" dirty="0"/>
              <a:t>, T, </a:t>
            </a:r>
            <a:r>
              <a:rPr lang="en-US" sz="1200" dirty="0" err="1"/>
              <a:t>Patridge</a:t>
            </a:r>
            <a:r>
              <a:rPr lang="en-US" sz="1200" dirty="0"/>
              <a:t> E, Moore M, Koh J. "Health Sciences Libraries Advancing Collaborative Clinical Research Data Management in Universities." </a:t>
            </a:r>
            <a:r>
              <a:rPr lang="en-US" sz="1200" i="1" dirty="0"/>
              <a:t>Journal of </a:t>
            </a:r>
            <a:r>
              <a:rPr lang="en-US" sz="1200" i="1" dirty="0" err="1"/>
              <a:t>eScience</a:t>
            </a:r>
            <a:r>
              <a:rPr lang="en-US" sz="1200" i="1" dirty="0"/>
              <a:t> Librarianship</a:t>
            </a:r>
            <a:r>
              <a:rPr lang="en-US" sz="1200" dirty="0"/>
              <a:t> 7(2): e1130. </a:t>
            </a:r>
            <a:r>
              <a:rPr lang="en-US" sz="1200" dirty="0">
                <a:hlinkClick r:id="rId4"/>
              </a:rPr>
              <a:t>https://doi.org/10.7191/jeslib.2018.1130</a:t>
            </a:r>
            <a:r>
              <a:rPr lang="en-US" sz="1200" dirty="0"/>
              <a:t>. Published July 2018. Accessed August 17, 2018.</a:t>
            </a:r>
          </a:p>
          <a:p>
            <a:r>
              <a:rPr lang="en-US" sz="1200" dirty="0"/>
              <a:t>Bardyn T. This university’s interactive lab is revolutionizing research. </a:t>
            </a:r>
            <a:r>
              <a:rPr lang="en-US" sz="1200" dirty="0" err="1"/>
              <a:t>eCampus</a:t>
            </a:r>
            <a:r>
              <a:rPr lang="en-US" sz="1200" dirty="0"/>
              <a:t> News: Technology News &amp; Innovative in Higher Education. </a:t>
            </a:r>
            <a:r>
              <a:rPr lang="en-US" sz="1200" dirty="0">
                <a:hlinkClick r:id="rId5"/>
              </a:rPr>
              <a:t>https://www.ecampusnews.com/featured/featured-on-ecampus-news/university-of-washington-lab/</a:t>
            </a:r>
            <a:r>
              <a:rPr lang="en-US" sz="1200" dirty="0"/>
              <a:t>. Published June 7, 2017. Accessed January 18, 2018.</a:t>
            </a:r>
          </a:p>
          <a:p>
            <a:r>
              <a:rPr lang="en-US" sz="1200" dirty="0" err="1" smtClean="0"/>
              <a:t>Patridge</a:t>
            </a:r>
            <a:r>
              <a:rPr lang="en-US" sz="1200" dirty="0" smtClean="0"/>
              <a:t> </a:t>
            </a:r>
            <a:r>
              <a:rPr lang="en-US" sz="1200" dirty="0"/>
              <a:t>E, Bardyn T. Translational Research and Information Lab (TRAIL): Paving the way to better coordinated population health and improved understanding of research data management at one academic health sciences campus. Paper presented at: Pacific Northwest Chapter of the Medical Library Association Annual Conference; October 17, 2016; Portland, OR. </a:t>
            </a:r>
            <a:r>
              <a:rPr lang="en-US" sz="1200" dirty="0">
                <a:hlinkClick r:id="rId6"/>
              </a:rPr>
              <a:t>https://pnc-mla.wildapricot.org/page-1681922</a:t>
            </a:r>
            <a:r>
              <a:rPr lang="en-US" sz="1200" dirty="0"/>
              <a:t>. Accessed January 18, 2018.</a:t>
            </a:r>
          </a:p>
          <a:p>
            <a:r>
              <a:rPr lang="en-US" sz="1200" dirty="0" err="1"/>
              <a:t>Patridge</a:t>
            </a:r>
            <a:r>
              <a:rPr lang="en-US" sz="1200" dirty="0"/>
              <a:t> E, Bardyn T. Research Electronic Data Capture (</a:t>
            </a:r>
            <a:r>
              <a:rPr lang="en-US" sz="1200" dirty="0" err="1"/>
              <a:t>REDCap</a:t>
            </a:r>
            <a:r>
              <a:rPr lang="en-US" sz="1200" dirty="0"/>
              <a:t>). </a:t>
            </a:r>
            <a:r>
              <a:rPr lang="en-US" sz="1200" i="1" dirty="0"/>
              <a:t>JMLA: Journal of the Medical Library Association</a:t>
            </a:r>
            <a:r>
              <a:rPr lang="en-US" sz="1200" dirty="0"/>
              <a:t>. 2018; 106(1): 142-144. </a:t>
            </a:r>
            <a:r>
              <a:rPr lang="en-US" sz="1200" dirty="0" err="1"/>
              <a:t>doi</a:t>
            </a:r>
            <a:r>
              <a:rPr lang="en-US" sz="1200" dirty="0"/>
              <a:t>: </a:t>
            </a:r>
            <a:r>
              <a:rPr lang="en-US" sz="1200" dirty="0">
                <a:hlinkClick r:id="rId7"/>
              </a:rPr>
              <a:t>10.5195/jmla.2018.319</a:t>
            </a:r>
            <a:r>
              <a:rPr lang="en-US" sz="1200" dirty="0"/>
              <a:t>.</a:t>
            </a:r>
          </a:p>
          <a:p>
            <a:endParaRPr lang="en-US" dirty="0"/>
          </a:p>
        </p:txBody>
      </p:sp>
    </p:spTree>
    <p:extLst>
      <p:ext uri="{BB962C8B-B14F-4D97-AF65-F5344CB8AC3E}">
        <p14:creationId xmlns:p14="http://schemas.microsoft.com/office/powerpoint/2010/main" val="3107833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latin typeface="Encode Sans Normal Black" panose="02000000000000000000" pitchFamily="2" charset="0"/>
                <a:cs typeface="Times New Roman" panose="02020603050405020304" pitchFamily="18" charset="0"/>
              </a:rPr>
              <a:t>Partnering with Institutional Stakeholders:</a:t>
            </a:r>
            <a:br>
              <a:rPr lang="en-US" dirty="0">
                <a:latin typeface="Encode Sans Normal Black" panose="02000000000000000000" pitchFamily="2" charset="0"/>
                <a:cs typeface="Times New Roman" panose="02020603050405020304" pitchFamily="18" charset="0"/>
              </a:rPr>
            </a:br>
            <a:r>
              <a:rPr lang="en-US" dirty="0">
                <a:latin typeface="Encode Sans Normal Black" panose="02000000000000000000" pitchFamily="2" charset="0"/>
                <a:cs typeface="Times New Roman" panose="02020603050405020304" pitchFamily="18" charset="0"/>
              </a:rPr>
              <a:t>Executive Leadership</a:t>
            </a:r>
            <a:endParaRPr lang="en-US" dirty="0">
              <a:solidFill>
                <a:schemeClr val="tx1"/>
              </a:solidFill>
              <a:latin typeface="Encode Sans Normal Black" panose="02000000000000000000"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8470" y="1858159"/>
            <a:ext cx="1295400" cy="1944315"/>
          </a:xfrm>
          <a:prstGeom prst="rect">
            <a:avLst/>
          </a:prstGeom>
        </p:spPr>
      </p:pic>
      <p:sp>
        <p:nvSpPr>
          <p:cNvPr id="6" name="Rectangle 5"/>
          <p:cNvSpPr/>
          <p:nvPr/>
        </p:nvSpPr>
        <p:spPr>
          <a:xfrm>
            <a:off x="489343" y="4009517"/>
            <a:ext cx="4572000" cy="1384995"/>
          </a:xfrm>
          <a:prstGeom prst="rect">
            <a:avLst/>
          </a:prstGeom>
        </p:spPr>
        <p:txBody>
          <a:bodyPr>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Tania Bardyn, MLIS, AHIP </a:t>
            </a:r>
          </a:p>
          <a:p>
            <a:r>
              <a:rPr lang="en-US" sz="1200" dirty="0">
                <a:latin typeface="Open Sans" panose="020B0606030504020204" pitchFamily="34" charset="0"/>
                <a:ea typeface="Open Sans" panose="020B0606030504020204" pitchFamily="34" charset="0"/>
                <a:cs typeface="Open Sans" panose="020B0606030504020204" pitchFamily="34" charset="0"/>
              </a:rPr>
              <a:t>Associate Dean of University Libraries</a:t>
            </a:r>
          </a:p>
          <a:p>
            <a:r>
              <a:rPr lang="en-US" sz="1200" dirty="0">
                <a:latin typeface="Open Sans" panose="020B0606030504020204" pitchFamily="34" charset="0"/>
                <a:ea typeface="Open Sans" panose="020B0606030504020204" pitchFamily="34" charset="0"/>
                <a:cs typeface="Open Sans" panose="020B0606030504020204" pitchFamily="34" charset="0"/>
              </a:rPr>
              <a:t>Director of the Health Sciences Library</a:t>
            </a:r>
          </a:p>
          <a:p>
            <a:r>
              <a:rPr lang="en-US" sz="1200" dirty="0">
                <a:latin typeface="Open Sans" panose="020B0606030504020204" pitchFamily="34" charset="0"/>
                <a:ea typeface="Open Sans" panose="020B0606030504020204" pitchFamily="34" charset="0"/>
                <a:cs typeface="Open Sans" panose="020B0606030504020204" pitchFamily="34" charset="0"/>
              </a:rPr>
              <a:t>Director, NN/LM PNR</a:t>
            </a:r>
          </a:p>
          <a:p>
            <a:r>
              <a:rPr lang="en-US" dirty="0"/>
              <a:t/>
            </a:r>
            <a:br>
              <a:rPr lang="en-US" dirty="0"/>
            </a:br>
            <a:endParaRPr lang="en-U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343" y="5119496"/>
            <a:ext cx="2489710" cy="522472"/>
          </a:xfrm>
          <a:prstGeom prst="rect">
            <a:avLst/>
          </a:prstGeom>
          <a:ln>
            <a:noFill/>
          </a:ln>
        </p:spPr>
      </p:pic>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37774" y="1857382"/>
            <a:ext cx="1807368" cy="1816405"/>
          </a:xfrm>
          <a:prstGeom prst="rect">
            <a:avLst/>
          </a:prstGeom>
        </p:spPr>
      </p:pic>
      <p:sp>
        <p:nvSpPr>
          <p:cNvPr id="10" name="Rectangle 9"/>
          <p:cNvSpPr/>
          <p:nvPr/>
        </p:nvSpPr>
        <p:spPr>
          <a:xfrm>
            <a:off x="5458786" y="3860066"/>
            <a:ext cx="4572000" cy="1015663"/>
          </a:xfrm>
          <a:prstGeom prst="rect">
            <a:avLst/>
          </a:prstGeom>
        </p:spPr>
        <p:txBody>
          <a:bodyPr>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Sean D. Mooney, PhD</a:t>
            </a:r>
          </a:p>
          <a:p>
            <a:r>
              <a:rPr lang="en-US" sz="1200" dirty="0">
                <a:latin typeface="Open Sans" panose="020B0606030504020204" pitchFamily="34" charset="0"/>
                <a:ea typeface="Open Sans" panose="020B0606030504020204" pitchFamily="34" charset="0"/>
                <a:cs typeface="Open Sans" panose="020B0606030504020204" pitchFamily="34" charset="0"/>
              </a:rPr>
              <a:t>Chief Research Information Officer, </a:t>
            </a:r>
          </a:p>
          <a:p>
            <a:r>
              <a:rPr lang="en-US" sz="1200" dirty="0">
                <a:latin typeface="Open Sans" panose="020B0606030504020204" pitchFamily="34" charset="0"/>
                <a:ea typeface="Open Sans" panose="020B0606030504020204" pitchFamily="34" charset="0"/>
                <a:cs typeface="Open Sans" panose="020B0606030504020204" pitchFamily="34" charset="0"/>
              </a:rPr>
              <a:t>UW Medicine</a:t>
            </a:r>
          </a:p>
          <a:p>
            <a:r>
              <a:rPr lang="en-US" sz="1200" dirty="0">
                <a:latin typeface="Open Sans" panose="020B0606030504020204" pitchFamily="34" charset="0"/>
                <a:ea typeface="Open Sans" panose="020B0606030504020204" pitchFamily="34" charset="0"/>
                <a:cs typeface="Open Sans" panose="020B0606030504020204" pitchFamily="34" charset="0"/>
              </a:rPr>
              <a:t>Professor, Department of Biomedical </a:t>
            </a:r>
          </a:p>
          <a:p>
            <a:r>
              <a:rPr lang="en-US" sz="1200" dirty="0">
                <a:latin typeface="Open Sans" panose="020B0606030504020204" pitchFamily="34" charset="0"/>
                <a:ea typeface="Open Sans" panose="020B0606030504020204" pitchFamily="34" charset="0"/>
                <a:cs typeface="Open Sans" panose="020B0606030504020204" pitchFamily="34" charset="0"/>
              </a:rPr>
              <a:t>Informatics &amp; Medical Education</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418531" y="5015765"/>
            <a:ext cx="1705147" cy="502475"/>
          </a:xfrm>
          <a:prstGeom prst="rect">
            <a:avLst/>
          </a:prstGeom>
          <a:ln w="12700">
            <a:noFill/>
          </a:ln>
        </p:spPr>
      </p:pic>
      <p:pic>
        <p:nvPicPr>
          <p:cNvPr id="12" name="Picture 1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351734" y="5829075"/>
            <a:ext cx="1543887" cy="890931"/>
          </a:xfrm>
          <a:prstGeom prst="rect">
            <a:avLst/>
          </a:prstGeom>
          <a:ln>
            <a:noFill/>
          </a:ln>
        </p:spPr>
      </p:pic>
      <p:pic>
        <p:nvPicPr>
          <p:cNvPr id="15" name="Picture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441458" y="5059992"/>
            <a:ext cx="2272739" cy="466400"/>
          </a:xfrm>
          <a:prstGeom prst="rect">
            <a:avLst/>
          </a:prstGeom>
          <a:ln>
            <a:noFill/>
          </a:ln>
        </p:spPr>
      </p:pic>
      <p:pic>
        <p:nvPicPr>
          <p:cNvPr id="3" name="Picture 2"/>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89343" y="5969133"/>
            <a:ext cx="2413655" cy="404747"/>
          </a:xfrm>
          <a:prstGeom prst="rect">
            <a:avLst/>
          </a:prstGeom>
        </p:spPr>
      </p:pic>
    </p:spTree>
    <p:extLst>
      <p:ext uri="{BB962C8B-B14F-4D97-AF65-F5344CB8AC3E}">
        <p14:creationId xmlns:p14="http://schemas.microsoft.com/office/powerpoint/2010/main" val="28909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34423" y="1745475"/>
            <a:ext cx="8197114" cy="3117862"/>
          </a:xfrm>
        </p:spPr>
        <p:txBody>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VISION:</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TRAIL is a collaboration accelerating healthcare research through services, space, and tools through five UW campus partners.</a:t>
            </a:r>
          </a:p>
          <a:p>
            <a:pPr marL="0" indent="0">
              <a:buNone/>
            </a:pPr>
            <a:endParaRPr lang="en-US" dirty="0"/>
          </a:p>
        </p:txBody>
      </p:sp>
      <p:pic>
        <p:nvPicPr>
          <p:cNvPr id="6" name="Picture 5"/>
          <p:cNvPicPr/>
          <p:nvPr/>
        </p:nvPicPr>
        <p:blipFill>
          <a:blip r:embed="rId3" cstate="screen">
            <a:extLst>
              <a:ext uri="{28A0092B-C50C-407E-A947-70E740481C1C}">
                <a14:useLocalDpi xmlns:a14="http://schemas.microsoft.com/office/drawing/2010/main" val="0"/>
              </a:ext>
            </a:extLst>
          </a:blip>
          <a:stretch>
            <a:fillRect/>
          </a:stretch>
        </p:blipFill>
        <p:spPr>
          <a:xfrm>
            <a:off x="838200" y="455749"/>
            <a:ext cx="5943600" cy="937895"/>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311267" y="2911877"/>
            <a:ext cx="4249634" cy="3187226"/>
          </a:xfrm>
          <a:prstGeom prst="rect">
            <a:avLst/>
          </a:prstGeom>
        </p:spPr>
      </p:pic>
      <p:sp>
        <p:nvSpPr>
          <p:cNvPr id="4" name="TextBox 3"/>
          <p:cNvSpPr txBox="1"/>
          <p:nvPr/>
        </p:nvSpPr>
        <p:spPr>
          <a:xfrm>
            <a:off x="2174283" y="6099102"/>
            <a:ext cx="5317394" cy="584775"/>
          </a:xfrm>
          <a:prstGeom prst="rect">
            <a:avLst/>
          </a:prstGeom>
          <a:noFill/>
        </p:spPr>
        <p:txBody>
          <a:bodyPr wrap="square" rtlCol="0">
            <a:spAutoFit/>
          </a:bodyPr>
          <a:lstStyle/>
          <a:p>
            <a:r>
              <a:rPr lang="en-US" sz="1600" dirty="0"/>
              <a:t>TRAIL Ribbon Cutting Ceremony</a:t>
            </a:r>
          </a:p>
          <a:p>
            <a:r>
              <a:rPr lang="en-US" sz="1600" dirty="0"/>
              <a:t>November 7, 2016, Seattle, WA Health Sciences Library</a:t>
            </a:r>
          </a:p>
        </p:txBody>
      </p:sp>
    </p:spTree>
    <p:extLst>
      <p:ext uri="{BB962C8B-B14F-4D97-AF65-F5344CB8AC3E}">
        <p14:creationId xmlns:p14="http://schemas.microsoft.com/office/powerpoint/2010/main" val="3819347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TRAIL Staff</a:t>
            </a:r>
          </a:p>
        </p:txBody>
      </p:sp>
      <p:sp>
        <p:nvSpPr>
          <p:cNvPr id="6" name="TextBox 5"/>
          <p:cNvSpPr txBox="1"/>
          <p:nvPr/>
        </p:nvSpPr>
        <p:spPr>
          <a:xfrm>
            <a:off x="490536" y="3082834"/>
            <a:ext cx="871121" cy="230832"/>
          </a:xfrm>
          <a:prstGeom prst="rect">
            <a:avLst/>
          </a:prstGeom>
          <a:noFill/>
        </p:spPr>
        <p:txBody>
          <a:bodyPr wrap="square" rtlCol="0">
            <a:spAutoFit/>
          </a:bodyPr>
          <a:lstStyle/>
          <a:p>
            <a:endParaRPr lang="en-US" sz="900" dirty="0"/>
          </a:p>
        </p:txBody>
      </p:sp>
      <p:sp>
        <p:nvSpPr>
          <p:cNvPr id="49" name="TextBox 48"/>
          <p:cNvSpPr txBox="1"/>
          <p:nvPr/>
        </p:nvSpPr>
        <p:spPr>
          <a:xfrm>
            <a:off x="642936" y="3235234"/>
            <a:ext cx="871121" cy="230832"/>
          </a:xfrm>
          <a:prstGeom prst="rect">
            <a:avLst/>
          </a:prstGeom>
          <a:noFill/>
        </p:spPr>
        <p:txBody>
          <a:bodyPr wrap="square" rtlCol="0">
            <a:spAutoFit/>
          </a:bodyPr>
          <a:lstStyle/>
          <a:p>
            <a:endParaRPr lang="en-US" sz="900" dirty="0"/>
          </a:p>
        </p:txBody>
      </p:sp>
      <p:sp>
        <p:nvSpPr>
          <p:cNvPr id="50" name="TextBox 49"/>
          <p:cNvSpPr txBox="1"/>
          <p:nvPr/>
        </p:nvSpPr>
        <p:spPr>
          <a:xfrm>
            <a:off x="795336" y="3387634"/>
            <a:ext cx="871121" cy="230832"/>
          </a:xfrm>
          <a:prstGeom prst="rect">
            <a:avLst/>
          </a:prstGeom>
          <a:noFill/>
        </p:spPr>
        <p:txBody>
          <a:bodyPr wrap="square" rtlCol="0">
            <a:spAutoFit/>
          </a:bodyPr>
          <a:lstStyle/>
          <a:p>
            <a:endParaRPr lang="en-US" sz="900" dirty="0"/>
          </a:p>
        </p:txBody>
      </p:sp>
      <p:sp>
        <p:nvSpPr>
          <p:cNvPr id="51" name="TextBox 50"/>
          <p:cNvSpPr txBox="1"/>
          <p:nvPr/>
        </p:nvSpPr>
        <p:spPr>
          <a:xfrm>
            <a:off x="2292840" y="3184700"/>
            <a:ext cx="871121" cy="230832"/>
          </a:xfrm>
          <a:prstGeom prst="rect">
            <a:avLst/>
          </a:prstGeom>
          <a:noFill/>
        </p:spPr>
        <p:txBody>
          <a:bodyPr wrap="square" rtlCol="0">
            <a:spAutoFit/>
          </a:bodyPr>
          <a:lstStyle/>
          <a:p>
            <a:endParaRPr lang="en-US" sz="900" dirty="0"/>
          </a:p>
        </p:txBody>
      </p:sp>
      <p:grpSp>
        <p:nvGrpSpPr>
          <p:cNvPr id="16" name="Group 15"/>
          <p:cNvGrpSpPr/>
          <p:nvPr/>
        </p:nvGrpSpPr>
        <p:grpSpPr>
          <a:xfrm>
            <a:off x="7179772" y="4014790"/>
            <a:ext cx="1122170" cy="1292851"/>
            <a:chOff x="3011048" y="3637419"/>
            <a:chExt cx="1122170" cy="1292851"/>
          </a:xfrm>
        </p:grpSpPr>
        <p:pic>
          <p:nvPicPr>
            <p:cNvPr id="39" name="Picture 3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11048" y="3637419"/>
              <a:ext cx="850358" cy="1056345"/>
            </a:xfrm>
            <a:prstGeom prst="rect">
              <a:avLst/>
            </a:prstGeom>
            <a:ln w="38100">
              <a:solidFill>
                <a:srgbClr val="0000FF"/>
              </a:solidFill>
            </a:ln>
          </p:spPr>
        </p:pic>
        <p:sp>
          <p:nvSpPr>
            <p:cNvPr id="61" name="TextBox 60"/>
            <p:cNvSpPr txBox="1"/>
            <p:nvPr/>
          </p:nvSpPr>
          <p:spPr>
            <a:xfrm>
              <a:off x="3011048" y="4699438"/>
              <a:ext cx="1122170" cy="230832"/>
            </a:xfrm>
            <a:prstGeom prst="rect">
              <a:avLst/>
            </a:prstGeom>
            <a:noFill/>
          </p:spPr>
          <p:txBody>
            <a:bodyPr wrap="square" rtlCol="0">
              <a:spAutoFit/>
            </a:bodyPr>
            <a:lstStyle/>
            <a:p>
              <a:r>
                <a:rPr lang="en-US" sz="900" dirty="0"/>
                <a:t>Adam Garrett</a:t>
              </a:r>
            </a:p>
          </p:txBody>
        </p:sp>
      </p:grpSp>
      <p:grpSp>
        <p:nvGrpSpPr>
          <p:cNvPr id="18" name="Group 17"/>
          <p:cNvGrpSpPr/>
          <p:nvPr/>
        </p:nvGrpSpPr>
        <p:grpSpPr>
          <a:xfrm>
            <a:off x="5210349" y="232153"/>
            <a:ext cx="1122170" cy="1259928"/>
            <a:chOff x="5638954" y="3643290"/>
            <a:chExt cx="1122170" cy="1259928"/>
          </a:xfrm>
        </p:grpSpPr>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954" y="3643290"/>
              <a:ext cx="819150" cy="1057275"/>
            </a:xfrm>
            <a:prstGeom prst="rect">
              <a:avLst/>
            </a:prstGeom>
            <a:ln w="38100">
              <a:solidFill>
                <a:srgbClr val="FF0000"/>
              </a:solidFill>
            </a:ln>
          </p:spPr>
        </p:pic>
        <p:sp>
          <p:nvSpPr>
            <p:cNvPr id="63" name="TextBox 62"/>
            <p:cNvSpPr txBox="1"/>
            <p:nvPr/>
          </p:nvSpPr>
          <p:spPr>
            <a:xfrm>
              <a:off x="5638954" y="4672386"/>
              <a:ext cx="1122170" cy="230832"/>
            </a:xfrm>
            <a:prstGeom prst="rect">
              <a:avLst/>
            </a:prstGeom>
            <a:noFill/>
          </p:spPr>
          <p:txBody>
            <a:bodyPr wrap="square" rtlCol="0">
              <a:spAutoFit/>
            </a:bodyPr>
            <a:lstStyle/>
            <a:p>
              <a:r>
                <a:rPr lang="en-US" sz="900" dirty="0"/>
                <a:t>Jane </a:t>
              </a:r>
              <a:r>
                <a:rPr lang="en-US" sz="900" dirty="0" err="1"/>
                <a:t>Koh</a:t>
              </a:r>
              <a:endParaRPr lang="en-US" sz="900" dirty="0"/>
            </a:p>
          </p:txBody>
        </p:sp>
      </p:grpSp>
      <p:grpSp>
        <p:nvGrpSpPr>
          <p:cNvPr id="20" name="Group 19"/>
          <p:cNvGrpSpPr/>
          <p:nvPr/>
        </p:nvGrpSpPr>
        <p:grpSpPr>
          <a:xfrm>
            <a:off x="7217557" y="2107436"/>
            <a:ext cx="1122170" cy="1462681"/>
            <a:chOff x="393131" y="5133130"/>
            <a:chExt cx="1122170" cy="1462681"/>
          </a:xfrm>
        </p:grpSpPr>
        <p:pic>
          <p:nvPicPr>
            <p:cNvPr id="43" name="Picture 4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3131" y="5133130"/>
              <a:ext cx="722810" cy="1055196"/>
            </a:xfrm>
            <a:prstGeom prst="rect">
              <a:avLst/>
            </a:prstGeom>
            <a:ln w="38100">
              <a:solidFill>
                <a:srgbClr val="0000FF"/>
              </a:solidFill>
            </a:ln>
          </p:spPr>
        </p:pic>
        <p:sp>
          <p:nvSpPr>
            <p:cNvPr id="65" name="TextBox 64"/>
            <p:cNvSpPr txBox="1"/>
            <p:nvPr/>
          </p:nvSpPr>
          <p:spPr>
            <a:xfrm>
              <a:off x="393131" y="6226479"/>
              <a:ext cx="1122170" cy="369332"/>
            </a:xfrm>
            <a:prstGeom prst="rect">
              <a:avLst/>
            </a:prstGeom>
            <a:noFill/>
          </p:spPr>
          <p:txBody>
            <a:bodyPr wrap="square" rtlCol="0">
              <a:spAutoFit/>
            </a:bodyPr>
            <a:lstStyle/>
            <a:p>
              <a:r>
                <a:rPr lang="en-US" sz="900" dirty="0"/>
                <a:t>Ann </a:t>
              </a:r>
              <a:r>
                <a:rPr lang="en-US" sz="900" dirty="0" err="1"/>
                <a:t>Madhavan</a:t>
              </a:r>
              <a:r>
                <a:rPr lang="en-US" sz="900" dirty="0"/>
                <a:t>, MSLIS</a:t>
              </a:r>
            </a:p>
          </p:txBody>
        </p:sp>
      </p:grpSp>
      <p:grpSp>
        <p:nvGrpSpPr>
          <p:cNvPr id="52" name="Group 51"/>
          <p:cNvGrpSpPr/>
          <p:nvPr/>
        </p:nvGrpSpPr>
        <p:grpSpPr>
          <a:xfrm>
            <a:off x="8164475" y="4001447"/>
            <a:ext cx="1122170" cy="1338244"/>
            <a:chOff x="5645221" y="5072901"/>
            <a:chExt cx="1122170" cy="1338244"/>
          </a:xfrm>
        </p:grpSpPr>
        <p:pic>
          <p:nvPicPr>
            <p:cNvPr id="47" name="Picture 4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645221" y="5072901"/>
              <a:ext cx="817934" cy="1076229"/>
            </a:xfrm>
            <a:prstGeom prst="rect">
              <a:avLst/>
            </a:prstGeom>
            <a:ln w="38100">
              <a:solidFill>
                <a:srgbClr val="FF0000"/>
              </a:solidFill>
            </a:ln>
          </p:spPr>
        </p:pic>
        <p:sp>
          <p:nvSpPr>
            <p:cNvPr id="69" name="TextBox 68"/>
            <p:cNvSpPr txBox="1"/>
            <p:nvPr/>
          </p:nvSpPr>
          <p:spPr>
            <a:xfrm>
              <a:off x="5645221" y="6180313"/>
              <a:ext cx="1122170" cy="230832"/>
            </a:xfrm>
            <a:prstGeom prst="rect">
              <a:avLst/>
            </a:prstGeom>
            <a:noFill/>
          </p:spPr>
          <p:txBody>
            <a:bodyPr wrap="square" rtlCol="0">
              <a:spAutoFit/>
            </a:bodyPr>
            <a:lstStyle/>
            <a:p>
              <a:r>
                <a:rPr lang="en-US" sz="900" dirty="0" err="1"/>
                <a:t>Derich</a:t>
              </a:r>
              <a:r>
                <a:rPr lang="en-US" sz="900" dirty="0"/>
                <a:t> </a:t>
              </a:r>
              <a:r>
                <a:rPr lang="en-US" sz="900" dirty="0" err="1"/>
                <a:t>Ruhl</a:t>
              </a:r>
              <a:endParaRPr lang="en-US" sz="900" dirty="0"/>
            </a:p>
          </p:txBody>
        </p:sp>
      </p:grpSp>
      <p:pic>
        <p:nvPicPr>
          <p:cNvPr id="53" name="Picture 52"/>
          <p:cNvPicPr>
            <a:picLocks noChangeAspect="1"/>
          </p:cNvPicPr>
          <p:nvPr/>
        </p:nvPicPr>
        <p:blipFill rotWithShape="1">
          <a:blip r:embed="rId7"/>
          <a:srcRect l="36666" t="10370" r="26551" b="16617"/>
          <a:stretch/>
        </p:blipFill>
        <p:spPr>
          <a:xfrm>
            <a:off x="2211207" y="1505588"/>
            <a:ext cx="4620517" cy="5158829"/>
          </a:xfrm>
          <a:prstGeom prst="rect">
            <a:avLst/>
          </a:prstGeom>
        </p:spPr>
      </p:pic>
      <p:grpSp>
        <p:nvGrpSpPr>
          <p:cNvPr id="14" name="Group 13"/>
          <p:cNvGrpSpPr/>
          <p:nvPr/>
        </p:nvGrpSpPr>
        <p:grpSpPr>
          <a:xfrm>
            <a:off x="2455605" y="3994319"/>
            <a:ext cx="1122170" cy="1254688"/>
            <a:chOff x="419990" y="3704925"/>
            <a:chExt cx="1122170" cy="1254688"/>
          </a:xfrm>
        </p:grpSpPr>
        <p:pic>
          <p:nvPicPr>
            <p:cNvPr id="37" name="Picture 3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19990" y="3704925"/>
              <a:ext cx="845457" cy="988839"/>
            </a:xfrm>
            <a:prstGeom prst="rect">
              <a:avLst/>
            </a:prstGeom>
            <a:ln w="38100">
              <a:solidFill>
                <a:schemeClr val="bg1">
                  <a:lumMod val="75000"/>
                </a:schemeClr>
              </a:solidFill>
            </a:ln>
          </p:spPr>
        </p:pic>
        <p:sp>
          <p:nvSpPr>
            <p:cNvPr id="59" name="TextBox 58"/>
            <p:cNvSpPr txBox="1"/>
            <p:nvPr/>
          </p:nvSpPr>
          <p:spPr>
            <a:xfrm>
              <a:off x="419990" y="4728781"/>
              <a:ext cx="1122170" cy="230832"/>
            </a:xfrm>
            <a:prstGeom prst="rect">
              <a:avLst/>
            </a:prstGeom>
            <a:noFill/>
          </p:spPr>
          <p:txBody>
            <a:bodyPr wrap="square" rtlCol="0">
              <a:spAutoFit/>
            </a:bodyPr>
            <a:lstStyle/>
            <a:p>
              <a:r>
                <a:rPr lang="en-US" sz="900" dirty="0"/>
                <a:t>Bas de Veer MS</a:t>
              </a:r>
            </a:p>
          </p:txBody>
        </p:sp>
      </p:grpSp>
      <p:grpSp>
        <p:nvGrpSpPr>
          <p:cNvPr id="23" name="Group 22"/>
          <p:cNvGrpSpPr/>
          <p:nvPr/>
        </p:nvGrpSpPr>
        <p:grpSpPr>
          <a:xfrm>
            <a:off x="5184745" y="4410266"/>
            <a:ext cx="1122170" cy="1504707"/>
            <a:chOff x="2917423" y="5133130"/>
            <a:chExt cx="1122170" cy="1504707"/>
          </a:xfrm>
        </p:grpSpPr>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7423" y="5133130"/>
              <a:ext cx="896938" cy="1016000"/>
            </a:xfrm>
            <a:prstGeom prst="rect">
              <a:avLst/>
            </a:prstGeom>
            <a:ln w="38100">
              <a:solidFill>
                <a:srgbClr val="FF0000"/>
              </a:solidFill>
            </a:ln>
          </p:spPr>
        </p:pic>
        <p:sp>
          <p:nvSpPr>
            <p:cNvPr id="8" name="TextBox 7"/>
            <p:cNvSpPr txBox="1"/>
            <p:nvPr/>
          </p:nvSpPr>
          <p:spPr>
            <a:xfrm>
              <a:off x="2917423" y="6268505"/>
              <a:ext cx="1122170" cy="369332"/>
            </a:xfrm>
            <a:prstGeom prst="rect">
              <a:avLst/>
            </a:prstGeom>
            <a:noFill/>
          </p:spPr>
          <p:txBody>
            <a:bodyPr wrap="square" rtlCol="0">
              <a:spAutoFit/>
            </a:bodyPr>
            <a:lstStyle/>
            <a:p>
              <a:r>
                <a:rPr lang="en-US" sz="900" dirty="0"/>
                <a:t>Emily </a:t>
              </a:r>
              <a:r>
                <a:rPr lang="en-US" sz="900" dirty="0" err="1"/>
                <a:t>Patridge</a:t>
              </a:r>
              <a:r>
                <a:rPr lang="en-US" sz="900" dirty="0"/>
                <a:t>, MLS, AHIP</a:t>
              </a:r>
            </a:p>
          </p:txBody>
        </p:sp>
      </p:grpSp>
      <p:grpSp>
        <p:nvGrpSpPr>
          <p:cNvPr id="9" name="Group 8"/>
          <p:cNvGrpSpPr/>
          <p:nvPr/>
        </p:nvGrpSpPr>
        <p:grpSpPr>
          <a:xfrm>
            <a:off x="6114039" y="234366"/>
            <a:ext cx="1122170" cy="1613570"/>
            <a:chOff x="417407" y="1781209"/>
            <a:chExt cx="1122170" cy="1532457"/>
          </a:xfrm>
        </p:grpSpPr>
        <p:pic>
          <p:nvPicPr>
            <p:cNvPr id="31" name="Picture 3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17407" y="1781209"/>
              <a:ext cx="871121" cy="1153803"/>
            </a:xfrm>
            <a:prstGeom prst="rect">
              <a:avLst/>
            </a:prstGeom>
            <a:ln w="38100">
              <a:solidFill>
                <a:srgbClr val="FF0000"/>
              </a:solidFill>
            </a:ln>
          </p:spPr>
        </p:pic>
        <p:sp>
          <p:nvSpPr>
            <p:cNvPr id="67" name="TextBox 66"/>
            <p:cNvSpPr txBox="1"/>
            <p:nvPr/>
          </p:nvSpPr>
          <p:spPr>
            <a:xfrm>
              <a:off x="417407" y="2944334"/>
              <a:ext cx="1122170" cy="369332"/>
            </a:xfrm>
            <a:prstGeom prst="rect">
              <a:avLst/>
            </a:prstGeom>
            <a:noFill/>
          </p:spPr>
          <p:txBody>
            <a:bodyPr wrap="square" rtlCol="0">
              <a:spAutoFit/>
            </a:bodyPr>
            <a:lstStyle/>
            <a:p>
              <a:r>
                <a:rPr lang="en-US" sz="900" dirty="0"/>
                <a:t>Andrea Ball, MLS, MSIM</a:t>
              </a:r>
            </a:p>
          </p:txBody>
        </p:sp>
      </p:grpSp>
      <p:sp>
        <p:nvSpPr>
          <p:cNvPr id="3" name="Rectangle 2"/>
          <p:cNvSpPr/>
          <p:nvPr/>
        </p:nvSpPr>
        <p:spPr>
          <a:xfrm>
            <a:off x="330420" y="1838082"/>
            <a:ext cx="1976823" cy="2031325"/>
          </a:xfrm>
          <a:prstGeom prst="rect">
            <a:avLst/>
          </a:prstGeom>
        </p:spPr>
        <p:txBody>
          <a:bodyPr wrap="none">
            <a:spAutoFit/>
          </a:bodyPr>
          <a:lstStyle/>
          <a:p>
            <a:r>
              <a:rPr lang="en-US" dirty="0"/>
              <a:t>Partner Affiliation:</a:t>
            </a:r>
          </a:p>
          <a:p>
            <a:endParaRPr lang="en-US" dirty="0"/>
          </a:p>
          <a:p>
            <a:r>
              <a:rPr lang="en-US" dirty="0">
                <a:solidFill>
                  <a:srgbClr val="FF0000"/>
                </a:solidFill>
              </a:rPr>
              <a:t>HSL</a:t>
            </a:r>
          </a:p>
          <a:p>
            <a:r>
              <a:rPr lang="en-US" dirty="0">
                <a:solidFill>
                  <a:srgbClr val="0000FF"/>
                </a:solidFill>
              </a:rPr>
              <a:t>PNR</a:t>
            </a:r>
          </a:p>
          <a:p>
            <a:r>
              <a:rPr lang="en-US" dirty="0"/>
              <a:t>UW IT RIT</a:t>
            </a:r>
          </a:p>
          <a:p>
            <a:r>
              <a:rPr lang="en-US" dirty="0">
                <a:solidFill>
                  <a:srgbClr val="00B050"/>
                </a:solidFill>
              </a:rPr>
              <a:t>ITHS</a:t>
            </a:r>
          </a:p>
          <a:p>
            <a:r>
              <a:rPr lang="en-US" dirty="0">
                <a:solidFill>
                  <a:schemeClr val="bg1">
                    <a:lumMod val="75000"/>
                  </a:schemeClr>
                </a:solidFill>
              </a:rPr>
              <a:t>UW BIME</a:t>
            </a:r>
          </a:p>
        </p:txBody>
      </p:sp>
      <p:sp>
        <p:nvSpPr>
          <p:cNvPr id="4" name="Rectangle 3"/>
          <p:cNvSpPr/>
          <p:nvPr/>
        </p:nvSpPr>
        <p:spPr>
          <a:xfrm>
            <a:off x="2401628" y="3942181"/>
            <a:ext cx="958260" cy="1091108"/>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126872" y="3954563"/>
            <a:ext cx="960120" cy="11694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51EA90-BA6D-1941-9452-8507528338B7}"/>
              </a:ext>
            </a:extLst>
          </p:cNvPr>
          <p:cNvPicPr>
            <a:picLocks noChangeAspect="1"/>
          </p:cNvPicPr>
          <p:nvPr/>
        </p:nvPicPr>
        <p:blipFill rotWithShape="1">
          <a:blip r:embed="rId11"/>
          <a:srcRect r="22930" b="46615"/>
          <a:stretch/>
        </p:blipFill>
        <p:spPr>
          <a:xfrm>
            <a:off x="2380484" y="2665805"/>
            <a:ext cx="979404" cy="1085701"/>
          </a:xfrm>
          <a:prstGeom prst="rect">
            <a:avLst/>
          </a:prstGeom>
        </p:spPr>
      </p:pic>
      <p:sp>
        <p:nvSpPr>
          <p:cNvPr id="34" name="TextBox 33">
            <a:extLst>
              <a:ext uri="{FF2B5EF4-FFF2-40B4-BE49-F238E27FC236}">
                <a16:creationId xmlns:a16="http://schemas.microsoft.com/office/drawing/2014/main" id="{4ACE0E98-FEC5-1E43-8E42-C199E5CFB426}"/>
              </a:ext>
            </a:extLst>
          </p:cNvPr>
          <p:cNvSpPr txBox="1"/>
          <p:nvPr/>
        </p:nvSpPr>
        <p:spPr>
          <a:xfrm>
            <a:off x="2435014" y="3718669"/>
            <a:ext cx="1122170" cy="230832"/>
          </a:xfrm>
          <a:prstGeom prst="rect">
            <a:avLst/>
          </a:prstGeom>
          <a:noFill/>
        </p:spPr>
        <p:txBody>
          <a:bodyPr wrap="square" rtlCol="0">
            <a:spAutoFit/>
          </a:bodyPr>
          <a:lstStyle/>
          <a:p>
            <a:r>
              <a:rPr lang="en-US" sz="900" dirty="0"/>
              <a:t>Ashleigh Lewis</a:t>
            </a:r>
          </a:p>
        </p:txBody>
      </p:sp>
      <p:grpSp>
        <p:nvGrpSpPr>
          <p:cNvPr id="13" name="Group 12"/>
          <p:cNvGrpSpPr/>
          <p:nvPr/>
        </p:nvGrpSpPr>
        <p:grpSpPr>
          <a:xfrm>
            <a:off x="5153141" y="2606996"/>
            <a:ext cx="1126738" cy="1532233"/>
            <a:chOff x="5153141" y="2606996"/>
            <a:chExt cx="1126738" cy="1532233"/>
          </a:xfrm>
        </p:grpSpPr>
        <p:pic>
          <p:nvPicPr>
            <p:cNvPr id="35" name="Picture 3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153141" y="2606996"/>
              <a:ext cx="933566" cy="1111272"/>
            </a:xfrm>
            <a:prstGeom prst="rect">
              <a:avLst/>
            </a:prstGeom>
          </p:spPr>
        </p:pic>
        <p:sp>
          <p:nvSpPr>
            <p:cNvPr id="7" name="Rectangle 6"/>
            <p:cNvSpPr/>
            <p:nvPr/>
          </p:nvSpPr>
          <p:spPr>
            <a:xfrm>
              <a:off x="5153141" y="3769897"/>
              <a:ext cx="1126738" cy="369332"/>
            </a:xfrm>
            <a:prstGeom prst="rect">
              <a:avLst/>
            </a:prstGeom>
          </p:spPr>
          <p:txBody>
            <a:bodyPr wrap="square">
              <a:spAutoFit/>
            </a:bodyPr>
            <a:lstStyle/>
            <a:p>
              <a:r>
                <a:rPr lang="en-US" sz="900" dirty="0"/>
                <a:t>Michael Moore, </a:t>
              </a:r>
              <a:r>
                <a:rPr lang="en-US" sz="900" dirty="0" err="1"/>
                <a:t>MISt</a:t>
              </a:r>
              <a:endParaRPr lang="en-US" sz="900" dirty="0"/>
            </a:p>
          </p:txBody>
        </p:sp>
      </p:grpSp>
      <p:sp>
        <p:nvSpPr>
          <p:cNvPr id="12" name="Rectangle 11"/>
          <p:cNvSpPr/>
          <p:nvPr/>
        </p:nvSpPr>
        <p:spPr>
          <a:xfrm>
            <a:off x="5153140" y="2606996"/>
            <a:ext cx="928543" cy="112477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6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Space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60" y="1548903"/>
            <a:ext cx="8404459" cy="3831171"/>
          </a:xfrm>
          <a:prstGeom prst="rect">
            <a:avLst/>
          </a:prstGeom>
        </p:spPr>
      </p:pic>
    </p:spTree>
    <p:extLst>
      <p:ext uri="{BB962C8B-B14F-4D97-AF65-F5344CB8AC3E}">
        <p14:creationId xmlns:p14="http://schemas.microsoft.com/office/powerpoint/2010/main" val="130009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Space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77279" y="1733934"/>
            <a:ext cx="6357168" cy="4767876"/>
          </a:xfrm>
          <a:prstGeom prst="rect">
            <a:avLst/>
          </a:prstGeom>
        </p:spPr>
      </p:pic>
    </p:spTree>
    <p:extLst>
      <p:ext uri="{BB962C8B-B14F-4D97-AF65-F5344CB8AC3E}">
        <p14:creationId xmlns:p14="http://schemas.microsoft.com/office/powerpoint/2010/main" val="395627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Use of Space</a:t>
            </a:r>
          </a:p>
        </p:txBody>
      </p:sp>
      <p:pic>
        <p:nvPicPr>
          <p:cNvPr id="4" name="tQt7uWcdIVg"/>
          <p:cNvPicPr>
            <a:picLocks noRot="1" noChangeAspect="1"/>
          </p:cNvPicPr>
          <p:nvPr>
            <a:videoFile r:link="rId1"/>
          </p:nvPr>
        </p:nvPicPr>
        <p:blipFill>
          <a:blip r:embed="rId4"/>
          <a:stretch>
            <a:fillRect/>
          </a:stretch>
        </p:blipFill>
        <p:spPr>
          <a:xfrm>
            <a:off x="616464" y="1754659"/>
            <a:ext cx="6941754" cy="3904736"/>
          </a:xfrm>
          <a:prstGeom prst="rect">
            <a:avLst/>
          </a:prstGeom>
        </p:spPr>
      </p:pic>
    </p:spTree>
    <p:extLst>
      <p:ext uri="{BB962C8B-B14F-4D97-AF65-F5344CB8AC3E}">
        <p14:creationId xmlns:p14="http://schemas.microsoft.com/office/powerpoint/2010/main" val="3192909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Services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t="25114" b="10419"/>
          <a:stretch/>
        </p:blipFill>
        <p:spPr>
          <a:xfrm>
            <a:off x="1146048" y="1358861"/>
            <a:ext cx="6679248" cy="5389208"/>
          </a:xfrm>
          <a:prstGeom prst="rect">
            <a:avLst/>
          </a:prstGeom>
        </p:spPr>
      </p:pic>
    </p:spTree>
    <p:extLst>
      <p:ext uri="{BB962C8B-B14F-4D97-AF65-F5344CB8AC3E}">
        <p14:creationId xmlns:p14="http://schemas.microsoft.com/office/powerpoint/2010/main" val="280591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Tools - REDCap</a:t>
            </a:r>
          </a:p>
        </p:txBody>
      </p:sp>
      <p:pic>
        <p:nvPicPr>
          <p:cNvPr id="4" name="Picture 3">
            <a:extLst>
              <a:ext uri="{FF2B5EF4-FFF2-40B4-BE49-F238E27FC236}">
                <a16:creationId xmlns:a16="http://schemas.microsoft.com/office/drawing/2014/main" id="{42EE5D75-2C9F-5942-B3A3-6CB6062500A4}"/>
              </a:ext>
            </a:extLst>
          </p:cNvPr>
          <p:cNvPicPr>
            <a:picLocks noChangeAspect="1"/>
          </p:cNvPicPr>
          <p:nvPr/>
        </p:nvPicPr>
        <p:blipFill rotWithShape="1">
          <a:blip r:embed="rId3"/>
          <a:srcRect l="19110" r="25089"/>
          <a:stretch/>
        </p:blipFill>
        <p:spPr>
          <a:xfrm>
            <a:off x="7437527" y="211148"/>
            <a:ext cx="1241659" cy="2169963"/>
          </a:xfrm>
          <a:prstGeom prst="rect">
            <a:avLst/>
          </a:prstGeom>
        </p:spPr>
      </p:pic>
      <p:sp>
        <p:nvSpPr>
          <p:cNvPr id="6" name="Text Placeholder 2">
            <a:extLst>
              <a:ext uri="{FF2B5EF4-FFF2-40B4-BE49-F238E27FC236}">
                <a16:creationId xmlns:a16="http://schemas.microsoft.com/office/drawing/2014/main" id="{AB7D9B4F-4B31-244B-9BE6-B70EC985646E}"/>
              </a:ext>
            </a:extLst>
          </p:cNvPr>
          <p:cNvSpPr>
            <a:spLocks noGrp="1"/>
          </p:cNvSpPr>
          <p:nvPr>
            <p:ph type="body" sz="quarter" idx="11"/>
          </p:nvPr>
        </p:nvSpPr>
        <p:spPr>
          <a:xfrm>
            <a:off x="744049" y="1523870"/>
            <a:ext cx="8197114" cy="3117862"/>
          </a:xfrm>
        </p:spPr>
        <p:txBody>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Research Electronic Data Capture</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Hosted by the Institute of Translational Health Sciences</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Current users: 		</a:t>
            </a:r>
            <a:r>
              <a:rPr lang="en-US" sz="2000" u="sng" dirty="0">
                <a:latin typeface="Open Sans" panose="020B0606030504020204" pitchFamily="34" charset="0"/>
                <a:ea typeface="Open Sans" panose="020B0606030504020204" pitchFamily="34" charset="0"/>
                <a:cs typeface="Open Sans" panose="020B0606030504020204" pitchFamily="34" charset="0"/>
              </a:rPr>
              <a:t>9.000+</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Current projects: 	</a:t>
            </a:r>
            <a:r>
              <a:rPr lang="en-US" sz="2000" u="sng" dirty="0">
                <a:latin typeface="Open Sans" panose="020B0606030504020204" pitchFamily="34" charset="0"/>
                <a:ea typeface="Open Sans" panose="020B0606030504020204" pitchFamily="34" charset="0"/>
                <a:cs typeface="Open Sans" panose="020B0606030504020204" pitchFamily="34" charset="0"/>
              </a:rPr>
              <a:t>15.000+</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Survey responses: 	</a:t>
            </a:r>
            <a:r>
              <a:rPr lang="en-US" sz="2000" u="sng" dirty="0">
                <a:latin typeface="Open Sans" panose="020B0606030504020204" pitchFamily="34" charset="0"/>
                <a:ea typeface="Open Sans" panose="020B0606030504020204" pitchFamily="34" charset="0"/>
                <a:cs typeface="Open Sans" panose="020B0606030504020204" pitchFamily="34" charset="0"/>
              </a:rPr>
              <a:t>1.000.000+ </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10</a:t>
            </a:r>
            <a:r>
              <a:rPr lang="en-US" sz="2000" baseline="30000" dirty="0">
                <a:latin typeface="Open Sans" panose="020B0606030504020204" pitchFamily="34" charset="0"/>
                <a:ea typeface="Open Sans" panose="020B0606030504020204" pitchFamily="34" charset="0"/>
                <a:cs typeface="Open Sans" panose="020B0606030504020204" pitchFamily="34" charset="0"/>
              </a:rPr>
              <a:t>th</a:t>
            </a:r>
            <a:r>
              <a:rPr lang="en-US" sz="2000" dirty="0">
                <a:latin typeface="Open Sans" panose="020B0606030504020204" pitchFamily="34" charset="0"/>
                <a:ea typeface="Open Sans" panose="020B0606030504020204" pitchFamily="34" charset="0"/>
                <a:cs typeface="Open Sans" panose="020B0606030504020204" pitchFamily="34" charset="0"/>
              </a:rPr>
              <a:t> largest installation worldwide </a:t>
            </a:r>
            <a:r>
              <a:rPr lang="en-US" sz="2000" i="1" dirty="0">
                <a:latin typeface="Open Sans" panose="020B0606030504020204" pitchFamily="34" charset="0"/>
                <a:ea typeface="Open Sans" panose="020B0606030504020204" pitchFamily="34" charset="0"/>
                <a:cs typeface="Open Sans" panose="020B0606030504020204" pitchFamily="34" charset="0"/>
              </a:rPr>
              <a:t>(out of 3250+)</a:t>
            </a:r>
          </a:p>
          <a:p>
            <a:pPr marL="0" lv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TRAIL &amp; </a:t>
            </a:r>
            <a:r>
              <a:rPr lang="en-US" sz="2000" dirty="0" err="1">
                <a:latin typeface="Open Sans" panose="020B0606030504020204" pitchFamily="34" charset="0"/>
                <a:ea typeface="Open Sans" panose="020B0606030504020204" pitchFamily="34" charset="0"/>
                <a:cs typeface="Open Sans" panose="020B0606030504020204" pitchFamily="34" charset="0"/>
              </a:rPr>
              <a:t>REDCap</a:t>
            </a:r>
            <a:r>
              <a:rPr lang="en-US" sz="2000" dirty="0">
                <a:latin typeface="Open Sans" panose="020B0606030504020204" pitchFamily="34" charset="0"/>
                <a:ea typeface="Open Sans" panose="020B0606030504020204" pitchFamily="34" charset="0"/>
                <a:cs typeface="Open Sans" panose="020B0606030504020204" pitchFamily="34" charset="0"/>
              </a:rPr>
              <a:t> - 2018</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Tickets handled a year: 				8731 </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Weekly training sessions in Trail: 		43</a:t>
            </a:r>
          </a:p>
          <a:p>
            <a:pPr marL="0" lvl="0" indent="0">
              <a:buNone/>
            </a:pPr>
            <a:r>
              <a:rPr lang="en-US" sz="2000" dirty="0">
                <a:latin typeface="Open Sans" panose="020B0606030504020204" pitchFamily="34" charset="0"/>
                <a:ea typeface="Open Sans" panose="020B0606030504020204" pitchFamily="34" charset="0"/>
                <a:cs typeface="Open Sans" panose="020B0606030504020204" pitchFamily="34" charset="0"/>
              </a:rPr>
              <a:t>Number of people trained in 2018: 	277</a:t>
            </a:r>
          </a:p>
          <a:p>
            <a:pPr marL="0" indent="0">
              <a:buNone/>
            </a:pPr>
            <a:endParaRPr lang="en-US" dirty="0"/>
          </a:p>
        </p:txBody>
      </p:sp>
    </p:spTree>
    <p:extLst>
      <p:ext uri="{BB962C8B-B14F-4D97-AF65-F5344CB8AC3E}">
        <p14:creationId xmlns:p14="http://schemas.microsoft.com/office/powerpoint/2010/main" val="475063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1471</TotalTime>
  <Words>699</Words>
  <Application>Microsoft Office PowerPoint</Application>
  <PresentationFormat>On-screen Show (4:3)</PresentationFormat>
  <Paragraphs>107</Paragraphs>
  <Slides>12</Slides>
  <Notes>11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Calibri</vt:lpstr>
      <vt:lpstr>Candara</vt:lpstr>
      <vt:lpstr>Encode Sans Normal Black</vt:lpstr>
      <vt:lpstr>Lucida Grande</vt:lpstr>
      <vt:lpstr>Open Sans</vt:lpstr>
      <vt:lpstr>Open Sans Light</vt:lpstr>
      <vt:lpstr>Times New Roman</vt:lpstr>
      <vt:lpstr>Uni Sans Regular</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Kerry Kirk</cp:lastModifiedBy>
  <cp:revision>155</cp:revision>
  <cp:lastPrinted>2019-01-15T00:26:54Z</cp:lastPrinted>
  <dcterms:created xsi:type="dcterms:W3CDTF">2014-10-14T00:51:43Z</dcterms:created>
  <dcterms:modified xsi:type="dcterms:W3CDTF">2019-03-08T20:20:38Z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